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8" r:id="rId3"/>
    <p:sldId id="257" r:id="rId4"/>
    <p:sldId id="265" r:id="rId5"/>
    <p:sldId id="326" r:id="rId6"/>
    <p:sldId id="327" r:id="rId7"/>
    <p:sldId id="328" r:id="rId8"/>
    <p:sldId id="335" r:id="rId9"/>
    <p:sldId id="319" r:id="rId10"/>
    <p:sldId id="329" r:id="rId11"/>
    <p:sldId id="330" r:id="rId12"/>
    <p:sldId id="320" r:id="rId13"/>
    <p:sldId id="336" r:id="rId14"/>
    <p:sldId id="337" r:id="rId15"/>
    <p:sldId id="321" r:id="rId16"/>
    <p:sldId id="333" r:id="rId17"/>
    <p:sldId id="334" r:id="rId18"/>
    <p:sldId id="332" r:id="rId19"/>
    <p:sldId id="323" r:id="rId20"/>
    <p:sldId id="324" r:id="rId21"/>
    <p:sldId id="266" r:id="rId22"/>
    <p:sldId id="325" r:id="rId23"/>
    <p:sldId id="338" r:id="rId24"/>
    <p:sldId id="318" r:id="rId25"/>
    <p:sldId id="264" r:id="rId26"/>
    <p:sldId id="315" r:id="rId27"/>
  </p:sldIdLst>
  <p:sldSz cx="12192000" cy="6858000"/>
  <p:notesSz cx="6858000" cy="9144000"/>
  <p:embeddedFontLst>
    <p:embeddedFont>
      <p:font typeface="210 앱굴림 B" panose="02020603020101020101" pitchFamily="18" charset="-127"/>
      <p:regular r:id="rId28"/>
    </p:embeddedFont>
    <p:embeddedFont>
      <p:font typeface="210 앱굴림 L" panose="02020603020101020101" pitchFamily="18" charset="-127"/>
      <p:regular r:id="rId29"/>
    </p:embeddedFont>
    <p:embeddedFont>
      <p:font typeface="210 앱굴림 R" panose="02020603020101020101" pitchFamily="18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9000"/>
    <a:srgbClr val="C55A11"/>
    <a:srgbClr val="D9D9D9"/>
    <a:srgbClr val="008000"/>
    <a:srgbClr val="585858"/>
    <a:srgbClr val="538235"/>
    <a:srgbClr val="2E5496"/>
    <a:srgbClr val="843B0C"/>
    <a:srgbClr val="A9D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E9E37-B04E-4BB5-9B90-682E915C06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D85B73-5B9E-450B-BA2F-16E56EAA1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DBBA6F-E586-42A2-A2FD-29204E359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E09289-D89B-4230-951A-B91D0AE8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5E2FF-20CB-4A07-970A-57F9DAF91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324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AAB53-BDD1-4FAE-87D4-C5700BC1D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3B7E86-2976-42C5-8603-0512463F0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C1FEB6-5F4C-401B-AB66-80261DAF5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87748-2F69-4E5B-81CB-E424150E1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1E9281-7EB4-41E1-B0DE-0631FAD8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8147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6D752C1-E31F-4710-9FAC-90519095C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D4EA7E-5D8E-464E-BE64-F3F9909C7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67FC3E-1FB1-4CC9-9CC0-8C268759E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B717D-86B5-4D41-BD8A-4F350747E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B71CDB-8FE9-4EA4-A20F-BC069D2B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96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2AD72-A641-47C4-98D4-6702D9F9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A276EE-7B98-4D06-B1C5-2079DFE5F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79FE61-E7FE-4334-AA16-F54EC906B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A5AE15-1C1E-405D-9533-92642967A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4149D-91AC-4A20-91FA-44120C77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698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806F6-F592-46DF-BCA4-83110BD9E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BCCCDB-0407-4E57-ACDA-429077885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B1D8BA-B2F0-45A0-8191-D88E35190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BFAD15-5323-4513-B148-F106FA9B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5E934B-B83F-4BF3-989E-75FD6A1E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5755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74DACD-5545-424B-AEDE-297AD35C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463626-1926-4DB2-8D99-82BD8CC526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856124-0119-4E42-9D04-4858BEA9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57128A-B655-4D35-A279-32963A021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121377-329B-4E9E-8D42-5F6F3239E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314F5D-5468-498E-9B79-A7C6E158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4446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4ADE2-5946-451E-BCC0-19DC56A2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5A2F1-BF5D-48AE-82E5-5F7EF488F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514D61-392C-4A18-BDBE-6CEF482E9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C3EAFD-85DF-4106-9C0F-C0A44A7027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1C1C27-FC1B-404C-B136-BB4D80E4ED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9975392-9365-44D0-BE6C-58880B25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2AEE041-D067-41CE-AE71-7ACDE33DC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3D48FA-2BA8-4DE1-A688-89A8BD8D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236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57E315-4C62-4746-98A5-B5D23BDAF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0035B3-6AFB-4317-A943-DDFE22EF0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A5F261-55B8-42CB-9F33-09F78AA21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2FD75FA-18D9-4344-951B-9B4FA34C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5559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845234C-BC4E-4B80-9866-4CA65385E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D38F61-AE61-4CDD-A83A-5E98FD537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41F014-B52E-487C-98EB-C2EBBC336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6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2E9586-F931-4ADA-B73B-1E1C07DD4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9352D2-944F-4141-9707-D6A104F78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1D74535-0B26-4207-BAC9-BA0840A72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96ADB1-87B6-4988-B225-CDFFBDC80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049E0E-7CF1-4740-AEEB-4253916F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FE8288-088A-40D9-9D2E-7F75522C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99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200DEB-694F-4D7F-A9E7-1A06F299D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77D366-8A6F-4999-A53E-60209A544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592D87A-5F0E-4380-B5E6-621AAA6E3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9B60AA-7922-4CAB-BC2F-AA8DD1670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AC595-F125-48E7-8094-C5DACF07FED7}" type="datetimeFigureOut">
              <a:rPr lang="ko-KR" altLang="en-US" smtClean="0"/>
              <a:t>2019-05-27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9C18D7-1A04-40C0-B38E-81A55DA19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EF372E-5217-4C0F-9C95-146E43EB1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8511-71BC-4254-A7A7-08701AC3F3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704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184F83-5813-4D65-9BE4-DA147CDB4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085C6D-0576-4DC7-9724-349CF4346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77AFE6-F566-4D24-AC40-FCD8A21A7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3DBAC595-F125-48E7-8094-C5DACF07FED7}" type="datetimeFigureOut">
              <a:rPr lang="ko-KR" altLang="en-US" smtClean="0"/>
              <a:pPr/>
              <a:t>2019-05-27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CC422B-2D87-4F6C-98DA-3A027CE520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84390-35F7-44BA-B3B1-B7409DF51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defRPr>
            </a:lvl1pPr>
          </a:lstStyle>
          <a:p>
            <a:fld id="{016E8511-71BC-4254-A7A7-08701AC3F31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722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앱굴림 L" panose="02020603020101020101" pitchFamily="18" charset="-127"/>
          <a:ea typeface="210 앱굴림 L" panose="020206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rw0119.tistory.com/1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wconsulting.tistory.com/35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nowonbun.tistory.com/102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ko-kr/dotnet/api/system.object?view=netframework-4.8" TargetMode="External"/><Relationship Id="rId2" Type="http://schemas.openxmlformats.org/officeDocument/2006/relationships/hyperlink" Target="https://frontierdev.tistory.com/9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wonbun.tistory.com/102" TargetMode="External"/><Relationship Id="rId5" Type="http://schemas.openxmlformats.org/officeDocument/2006/relationships/hyperlink" Target="https://swconsulting.tistory.com/35" TargetMode="External"/><Relationship Id="rId4" Type="http://schemas.openxmlformats.org/officeDocument/2006/relationships/hyperlink" Target="https://bettersolutions.com/csharp/arrays/system-array.ht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frontierdev.tistory.com/9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B09E64-D1A6-43D1-AA01-E8A826957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16086"/>
            <a:ext cx="9144000" cy="101441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10000" dirty="0">
                <a:solidFill>
                  <a:srgbClr val="A9D18E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</a:t>
            </a:r>
            <a:r>
              <a:rPr lang="ko-KR" altLang="en-US" sz="10000" dirty="0">
                <a:solidFill>
                  <a:srgbClr val="A9D18E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교실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0FABC2-D47D-4AAB-AF2A-1D456A6AF2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100" y="3401219"/>
            <a:ext cx="9829800" cy="1655762"/>
          </a:xfrm>
        </p:spPr>
        <p:txBody>
          <a:bodyPr>
            <a:noAutofit/>
          </a:bodyPr>
          <a:lstStyle/>
          <a:p>
            <a:pPr algn="l"/>
            <a:r>
              <a:rPr lang="en-US" altLang="ko-KR" sz="5400" dirty="0">
                <a:solidFill>
                  <a:srgbClr val="843B0C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CLASS 4</a:t>
            </a:r>
          </a:p>
          <a:p>
            <a:pPr algn="l"/>
            <a:r>
              <a:rPr lang="en-US" altLang="ko-KR" sz="5400" dirty="0">
                <a:solidFill>
                  <a:srgbClr val="BE9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OOP Part2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AF5F16-8B01-4FC6-B20F-B591EF70F0E2}"/>
              </a:ext>
            </a:extLst>
          </p:cNvPr>
          <p:cNvSpPr txBox="1"/>
          <p:nvPr/>
        </p:nvSpPr>
        <p:spPr>
          <a:xfrm>
            <a:off x="8339048" y="5591001"/>
            <a:ext cx="35337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2019/06/06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5402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정보 은닉은 왜 필요할까요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4F2E427-ED59-4BC5-A3D7-29AF6F547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4800" dirty="0">
                <a:solidFill>
                  <a:srgbClr val="585858"/>
                </a:solidFill>
              </a:rPr>
              <a:t>정보 은닉은 </a:t>
            </a:r>
            <a:r>
              <a:rPr lang="ko-KR" altLang="en-US" sz="4800" b="1" dirty="0">
                <a:solidFill>
                  <a:srgbClr val="585858"/>
                </a:solidFill>
              </a:rPr>
              <a:t>관심 원리</a:t>
            </a:r>
            <a:r>
              <a:rPr lang="en-US" altLang="ko-KR" sz="4800" b="1" dirty="0">
                <a:solidFill>
                  <a:srgbClr val="585858"/>
                </a:solidFill>
              </a:rPr>
              <a:t>(</a:t>
            </a:r>
            <a:r>
              <a:rPr lang="ko-KR" altLang="en-US" sz="4800" b="1" dirty="0">
                <a:solidFill>
                  <a:srgbClr val="585858"/>
                </a:solidFill>
              </a:rPr>
              <a:t>소</a:t>
            </a:r>
            <a:r>
              <a:rPr lang="en-US" altLang="ko-KR" sz="4800" b="1" dirty="0">
                <a:solidFill>
                  <a:srgbClr val="585858"/>
                </a:solidFill>
              </a:rPr>
              <a:t>.</a:t>
            </a:r>
            <a:r>
              <a:rPr lang="ko-KR" altLang="en-US" sz="4800" b="1" dirty="0">
                <a:solidFill>
                  <a:srgbClr val="585858"/>
                </a:solidFill>
              </a:rPr>
              <a:t>공</a:t>
            </a:r>
            <a:r>
              <a:rPr lang="en-US" altLang="ko-KR" sz="4800" b="1" dirty="0">
                <a:solidFill>
                  <a:srgbClr val="585858"/>
                </a:solidFill>
              </a:rPr>
              <a:t>.</a:t>
            </a:r>
            <a:r>
              <a:rPr lang="ko-KR" altLang="en-US" sz="4800" b="1" dirty="0">
                <a:solidFill>
                  <a:srgbClr val="585858"/>
                </a:solidFill>
              </a:rPr>
              <a:t>에서 배움</a:t>
            </a:r>
            <a:r>
              <a:rPr lang="en-US" altLang="ko-KR" sz="4800" b="1" dirty="0">
                <a:solidFill>
                  <a:srgbClr val="585858"/>
                </a:solidFill>
              </a:rPr>
              <a:t>)</a:t>
            </a:r>
            <a:r>
              <a:rPr lang="ko-KR" altLang="en-US" sz="4800" dirty="0">
                <a:solidFill>
                  <a:srgbClr val="585858"/>
                </a:solidFill>
              </a:rPr>
              <a:t>를 반영하는 것이다</a:t>
            </a:r>
            <a:r>
              <a:rPr lang="en-US" altLang="ko-KR" sz="4800" dirty="0">
                <a:solidFill>
                  <a:srgbClr val="585858"/>
                </a:solidFill>
              </a:rPr>
              <a:t>.</a:t>
            </a:r>
            <a:endParaRPr lang="en-US" altLang="ko-KR" sz="4400" dirty="0">
              <a:solidFill>
                <a:srgbClr val="585858"/>
              </a:solidFill>
            </a:endParaRPr>
          </a:p>
          <a:p>
            <a:pPr marL="0" indent="0">
              <a:buNone/>
            </a:pPr>
            <a:r>
              <a:rPr lang="ko-KR" altLang="en-US" sz="4400" dirty="0">
                <a:solidFill>
                  <a:srgbClr val="585858"/>
                </a:solidFill>
              </a:rPr>
              <a:t>이는 하드웨어에서 많이 찾아 볼 수 있기 때문에 하드웨어를 예를 들어서 설명해 보겠다</a:t>
            </a:r>
            <a:r>
              <a:rPr lang="en-US" altLang="ko-KR" sz="4400" dirty="0">
                <a:solidFill>
                  <a:srgbClr val="585858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4400" dirty="0">
                <a:solidFill>
                  <a:srgbClr val="585858"/>
                </a:solidFill>
              </a:rPr>
              <a:t>마우스의 내부 구현사항은 다 숨겨져 있고 인터페이스인 버튼이나 </a:t>
            </a:r>
            <a:r>
              <a:rPr lang="ko-KR" altLang="en-US" sz="4400" dirty="0" err="1">
                <a:solidFill>
                  <a:srgbClr val="585858"/>
                </a:solidFill>
              </a:rPr>
              <a:t>휠만</a:t>
            </a:r>
            <a:r>
              <a:rPr lang="ko-KR" altLang="en-US" sz="4400" dirty="0">
                <a:solidFill>
                  <a:srgbClr val="585858"/>
                </a:solidFill>
              </a:rPr>
              <a:t> 공개 인터페이스로 제공된다</a:t>
            </a:r>
            <a:r>
              <a:rPr lang="en-US" altLang="ko-KR" sz="4400" dirty="0">
                <a:solidFill>
                  <a:srgbClr val="585858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795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정보 은닉은 왜 필요할까요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4F2E427-ED59-4BC5-A3D7-29AF6F547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914400" indent="-914400">
              <a:buAutoNum type="arabicPeriod"/>
            </a:pP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추상화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!! </a:t>
            </a:r>
          </a:p>
          <a:p>
            <a:pPr marL="0" indent="0">
              <a:buNone/>
            </a:pP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More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정보은닉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More 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추상화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내부 데이터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알고리즘을 변경하기 쉽다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내가 공개 인터페이스 말고 객체 내부의 데이터를 직접적으로 사용했다고 하면 내부 데이터를 변경할 때 다 수정해야한다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모듈의 독립성을 높여준다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다른 모듈과의 의존도를 낮춘다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4508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정보 은닉과 캡슐화의 차이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7365BD9-895A-4673-A7C1-AE390C8AFCD0}"/>
              </a:ext>
            </a:extLst>
          </p:cNvPr>
          <p:cNvSpPr/>
          <p:nvPr/>
        </p:nvSpPr>
        <p:spPr>
          <a:xfrm>
            <a:off x="515390" y="1695796"/>
            <a:ext cx="1072341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캡슐화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는 관련 요소들을 묶어 줌으로써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캡슐 내부와 외부를 구분하는 것인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반면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 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ko-KR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정보은닉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은 캡슐 내의 요소들에 대한 세부 구현 사항을 외부에 숨기는 것이다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ko-KR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7201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Property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B9F8F90-C413-4B65-9652-63BD21792893}"/>
              </a:ext>
            </a:extLst>
          </p:cNvPr>
          <p:cNvSpPr/>
          <p:nvPr/>
        </p:nvSpPr>
        <p:spPr>
          <a:xfrm>
            <a:off x="608223" y="5631893"/>
            <a:ext cx="1001915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hlinkClick r:id="rId2"/>
              </a:rPr>
              <a:t>https://mrw0119.tistory.com/15</a:t>
            </a:r>
            <a:endParaRPr lang="ko-KR" altLang="en-US" sz="5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076504-7F43-4CC1-BBAB-452EECE677EC}"/>
              </a:ext>
            </a:extLst>
          </p:cNvPr>
          <p:cNvSpPr/>
          <p:nvPr/>
        </p:nvSpPr>
        <p:spPr>
          <a:xfrm>
            <a:off x="734290" y="1505563"/>
            <a:ext cx="1109770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Property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는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C#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에서 있는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get/set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의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shortcut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이다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get/set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은 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뭘까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 </a:t>
            </a:r>
          </a:p>
          <a:p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우리가 멤버에 접근하는 방법은 크게 두가지다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Ex) 	a = 3;					//a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set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Console.WriteLine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(a);	//a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get</a:t>
            </a:r>
          </a:p>
        </p:txBody>
      </p:sp>
    </p:spTree>
    <p:extLst>
      <p:ext uri="{BB962C8B-B14F-4D97-AF65-F5344CB8AC3E}">
        <p14:creationId xmlns:p14="http://schemas.microsoft.com/office/powerpoint/2010/main" val="2070211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Property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076504-7F43-4CC1-BBAB-452EECE677EC}"/>
              </a:ext>
            </a:extLst>
          </p:cNvPr>
          <p:cNvSpPr/>
          <p:nvPr/>
        </p:nvSpPr>
        <p:spPr>
          <a:xfrm>
            <a:off x="547145" y="1393420"/>
            <a:ext cx="11097709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주의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 </a:t>
            </a:r>
          </a:p>
          <a:p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위의 프로퍼티는 클래스에서 말하는 속성이랑 다른 말이다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 </a:t>
            </a:r>
          </a:p>
          <a:p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클래스의 속성은 필드와 메서드를 뜻한다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 </a:t>
            </a:r>
          </a:p>
          <a:p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Ex) String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의 속성은  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Length.</a:t>
            </a:r>
          </a:p>
          <a:p>
            <a:endParaRPr lang="en-US" altLang="ko-KR" sz="44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둘 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영어로 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property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라고 말한다고 혼동하지 말자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 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속성과 프로퍼티는 다르다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58704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Property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가 왜 필요한가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B9F8F90-C413-4B65-9652-63BD21792893}"/>
              </a:ext>
            </a:extLst>
          </p:cNvPr>
          <p:cNvSpPr/>
          <p:nvPr/>
        </p:nvSpPr>
        <p:spPr>
          <a:xfrm>
            <a:off x="522999" y="5754670"/>
            <a:ext cx="1114600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hlinkClick r:id="rId2"/>
              </a:rPr>
              <a:t>https://swconsulting.tistory.com/35</a:t>
            </a:r>
            <a:endParaRPr lang="ko-KR" altLang="en-US" sz="5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4076504-7F43-4CC1-BBAB-452EECE677EC}"/>
              </a:ext>
            </a:extLst>
          </p:cNvPr>
          <p:cNvSpPr/>
          <p:nvPr/>
        </p:nvSpPr>
        <p:spPr>
          <a:xfrm>
            <a:off x="734290" y="1180887"/>
            <a:ext cx="10723418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Property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가 왜 필요할까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1.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정보 은닉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2.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멤버 변수에 접근하는 것을 완벽하게 추적할 수 있다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 </a:t>
            </a:r>
          </a:p>
          <a:p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예를 들어서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hp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가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이면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die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하게하고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하는 부분을 만들면 그 부분에서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hp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가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으로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되면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die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하게 만들면 된다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이 없다면 공격을 받을 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스킬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기본공격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독 뎀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등등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hp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가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이 되는지 체크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endParaRPr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Or Update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에서 매 프레임마다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hp&lt;1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인지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체크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2141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Inheritance(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상속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)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8506A7-3360-4D6F-B070-6D0819170795}"/>
              </a:ext>
            </a:extLst>
          </p:cNvPr>
          <p:cNvSpPr/>
          <p:nvPr/>
        </p:nvSpPr>
        <p:spPr>
          <a:xfrm>
            <a:off x="360000" y="1505563"/>
            <a:ext cx="1147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상속을 하면 부모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(Base or Super) 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클래스의 필드 및 메서드들을 자식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파생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 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클래스에서 사용할 수 있다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!! </a:t>
            </a:r>
          </a:p>
          <a:p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여기서 퀴즈</a:t>
            </a:r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!! </a:t>
            </a:r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자식</a:t>
            </a:r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파생</a:t>
            </a:r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 </a:t>
            </a:r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클래스에서 상속 받은 클래스의 필드 및 메서드를 사용하려면 부모 클래스에서 그 멤버들의 </a:t>
            </a:r>
            <a:r>
              <a:rPr lang="ko-KR" altLang="en-US" sz="32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접근 제어자</a:t>
            </a:r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는 뭘로 설정해야 될까요</a:t>
            </a:r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</a:p>
          <a:p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sz="32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1. public  2.</a:t>
            </a:r>
            <a:r>
              <a:rPr lang="ko-KR" altLang="en-US" sz="32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sz="32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protected  3. private</a:t>
            </a:r>
          </a:p>
          <a:p>
            <a:r>
              <a:rPr lang="en-US" altLang="ko-KR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32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답은 다음 페이지에</a:t>
            </a:r>
            <a:endParaRPr lang="en-US" altLang="ko-KR" sz="32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자식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파생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클래스는 부모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클래스의 멤버들 외에 또 필요한 필드와 메서드를 추가해서 사용한다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 (</a:t>
            </a:r>
            <a:r>
              <a:rPr lang="ko-KR" altLang="en-US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실습 했을 때의 기억을 떠올려봅시다</a:t>
            </a:r>
            <a:r>
              <a:rPr lang="en-US" altLang="ko-KR" sz="3200" dirty="0">
                <a:solidFill>
                  <a:srgbClr val="0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.)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1571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0C78B66-0082-4F80-A42A-932471AFBBB2}"/>
              </a:ext>
            </a:extLst>
          </p:cNvPr>
          <p:cNvSpPr/>
          <p:nvPr/>
        </p:nvSpPr>
        <p:spPr>
          <a:xfrm>
            <a:off x="398253" y="534839"/>
            <a:ext cx="11395494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퀴즈</a:t>
            </a:r>
            <a:r>
              <a:rPr lang="en-US" altLang="ko-KR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!! </a:t>
            </a:r>
            <a:r>
              <a:rPr lang="ko-KR" altLang="en-US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자식</a:t>
            </a:r>
            <a:r>
              <a:rPr lang="en-US" altLang="ko-KR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파생</a:t>
            </a:r>
            <a:r>
              <a:rPr lang="en-US" altLang="ko-KR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 </a:t>
            </a:r>
            <a:r>
              <a:rPr lang="ko-KR" altLang="en-US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클래스에서 상속 받은 클래스의 필드 및 메서드를 사용하려면 부모 클래스에서 그 멤버들의 </a:t>
            </a:r>
            <a:r>
              <a:rPr lang="ko-KR" altLang="en-US" sz="44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접근 제어자</a:t>
            </a:r>
            <a:r>
              <a:rPr lang="ko-KR" altLang="en-US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는 뭘로 설정해야 될까요</a:t>
            </a:r>
            <a:r>
              <a:rPr lang="en-US" altLang="ko-KR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</a:p>
          <a:p>
            <a:r>
              <a:rPr lang="en-US" altLang="ko-KR" sz="4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1. public  2.</a:t>
            </a:r>
            <a:r>
              <a:rPr lang="ko-KR" altLang="en-US" sz="44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protected  3. private</a:t>
            </a:r>
            <a:endParaRPr lang="en-US" altLang="ko-KR" sz="4400" dirty="0">
              <a:solidFill>
                <a:schemeClr val="accent6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ko-KR" altLang="en-US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답</a:t>
            </a:r>
            <a:r>
              <a:rPr lang="en-US" altLang="ko-KR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 1. public  2.</a:t>
            </a:r>
            <a:r>
              <a:rPr lang="ko-KR" altLang="en-US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protected </a:t>
            </a:r>
          </a:p>
          <a:p>
            <a:r>
              <a:rPr lang="ko-KR" altLang="en-US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부모 클래스의 멤버가 </a:t>
            </a:r>
            <a:r>
              <a:rPr lang="en-US" altLang="ko-KR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1., 2.</a:t>
            </a:r>
            <a:r>
              <a:rPr lang="ko-KR" altLang="en-US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여야지만 자식 클래스에서 접근할 수 있다</a:t>
            </a:r>
            <a:r>
              <a:rPr lang="en-US" altLang="ko-KR" sz="3600" dirty="0">
                <a:solidFill>
                  <a:schemeClr val="accent6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4350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97D218-AF71-45F7-94C1-05F13D2EE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241300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Method Overriding </a:t>
            </a:r>
            <a:r>
              <a:rPr lang="ko-KR" altLang="en-US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6205685-E985-4026-BE0B-7F67C24F0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690688"/>
            <a:ext cx="11772900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Overriding? </a:t>
            </a:r>
            <a:r>
              <a:rPr lang="ko-KR" altLang="en-US" dirty="0"/>
              <a:t>최우선 되는</a:t>
            </a:r>
            <a:endParaRPr lang="en-US" altLang="ko-KR" dirty="0"/>
          </a:p>
          <a:p>
            <a:r>
              <a:rPr lang="en-US" altLang="ko-KR" dirty="0"/>
              <a:t>Method Overriding: </a:t>
            </a:r>
            <a:r>
              <a:rPr lang="ko-KR" altLang="en-US" dirty="0"/>
              <a:t>클래스간 상속 관계에서 메서드를 재정의하는 것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virtual(</a:t>
            </a:r>
            <a:r>
              <a:rPr lang="ko-KR" altLang="en-US" dirty="0"/>
              <a:t>가상</a:t>
            </a:r>
            <a:r>
              <a:rPr lang="en-US" altLang="ko-KR" dirty="0"/>
              <a:t>): ‘</a:t>
            </a:r>
            <a:r>
              <a:rPr lang="ko-KR" altLang="en-US" dirty="0"/>
              <a:t>부모</a:t>
            </a:r>
            <a:r>
              <a:rPr lang="en-US" altLang="ko-KR" dirty="0"/>
              <a:t>’ Class</a:t>
            </a:r>
            <a:r>
              <a:rPr lang="ko-KR" altLang="en-US" dirty="0"/>
              <a:t>에서 가상 메소드로 정의한다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&lt;</a:t>
            </a:r>
            <a:r>
              <a:rPr lang="ko-KR" altLang="en-US" dirty="0"/>
              <a:t>주의</a:t>
            </a:r>
            <a:r>
              <a:rPr lang="en-US" altLang="ko-KR" dirty="0"/>
              <a:t>&gt; </a:t>
            </a:r>
            <a:r>
              <a:rPr lang="ko-KR" altLang="en-US" dirty="0"/>
              <a:t>모든 메소드가 가상 메소드인</a:t>
            </a:r>
            <a:r>
              <a:rPr lang="en-US" altLang="ko-KR" dirty="0"/>
              <a:t> </a:t>
            </a:r>
            <a:r>
              <a:rPr lang="ko-KR" altLang="en-US" dirty="0"/>
              <a:t>자바와 달리 </a:t>
            </a:r>
            <a:r>
              <a:rPr lang="en-US" altLang="ko-KR" dirty="0"/>
              <a:t>C#</a:t>
            </a:r>
            <a:r>
              <a:rPr lang="ko-KR" altLang="en-US" dirty="0"/>
              <a:t>은 </a:t>
            </a:r>
            <a:r>
              <a:rPr lang="en-US" altLang="ko-KR" dirty="0"/>
              <a:t>virtual</a:t>
            </a:r>
            <a:r>
              <a:rPr lang="ko-KR" altLang="en-US" dirty="0"/>
              <a:t>키워드로 가상 메서드로 만들어줘야 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override(</a:t>
            </a:r>
            <a:r>
              <a:rPr lang="ko-KR" altLang="en-US" dirty="0"/>
              <a:t>짓밟다</a:t>
            </a:r>
            <a:r>
              <a:rPr lang="en-US" altLang="ko-KR" dirty="0"/>
              <a:t>, </a:t>
            </a:r>
            <a:r>
              <a:rPr lang="ko-KR" altLang="en-US" dirty="0"/>
              <a:t>우선하다</a:t>
            </a:r>
            <a:r>
              <a:rPr lang="en-US" altLang="ko-KR" dirty="0"/>
              <a:t>, </a:t>
            </a:r>
            <a:r>
              <a:rPr lang="ko-KR" altLang="en-US" dirty="0"/>
              <a:t>최종 결정권을 갖다</a:t>
            </a:r>
            <a:r>
              <a:rPr lang="en-US" altLang="ko-KR" dirty="0"/>
              <a:t>): ‘</a:t>
            </a:r>
            <a:r>
              <a:rPr lang="ko-KR" altLang="en-US" dirty="0"/>
              <a:t>자식</a:t>
            </a:r>
            <a:r>
              <a:rPr lang="en-US" altLang="ko-KR" dirty="0"/>
              <a:t>’ Class</a:t>
            </a:r>
            <a:r>
              <a:rPr lang="ko-KR" altLang="en-US" dirty="0"/>
              <a:t>에서 재정의</a:t>
            </a:r>
            <a:r>
              <a:rPr lang="en-US" altLang="ko-KR" dirty="0"/>
              <a:t>! 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49A426-B8A3-447C-8536-54805CF2D45D}"/>
              </a:ext>
            </a:extLst>
          </p:cNvPr>
          <p:cNvSpPr txBox="1"/>
          <p:nvPr/>
        </p:nvSpPr>
        <p:spPr>
          <a:xfrm>
            <a:off x="12192000" y="1428750"/>
            <a:ext cx="6474080" cy="12280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public class Employee</a:t>
            </a:r>
          </a:p>
          <a:p>
            <a:r>
              <a:rPr lang="en-US" altLang="ko-KR" dirty="0"/>
              <a:t>    {</a:t>
            </a:r>
          </a:p>
          <a:p>
            <a:r>
              <a:rPr lang="en-US" altLang="ko-KR" dirty="0"/>
              <a:t>        public string name;</a:t>
            </a:r>
          </a:p>
          <a:p>
            <a:endParaRPr lang="en-US" altLang="ko-KR" dirty="0"/>
          </a:p>
          <a:p>
            <a:r>
              <a:rPr lang="en-US" altLang="ko-KR" dirty="0"/>
              <a:t>        // </a:t>
            </a:r>
            <a:r>
              <a:rPr lang="en-US" altLang="ko-KR" dirty="0" err="1"/>
              <a:t>Basepay</a:t>
            </a:r>
            <a:r>
              <a:rPr lang="en-US" altLang="ko-KR" dirty="0"/>
              <a:t> is defined as protected, so that it may be </a:t>
            </a:r>
          </a:p>
          <a:p>
            <a:r>
              <a:rPr lang="en-US" altLang="ko-KR" dirty="0"/>
              <a:t>        // accessed only by this class and derived classes.</a:t>
            </a:r>
          </a:p>
          <a:p>
            <a:r>
              <a:rPr lang="en-US" altLang="ko-KR" dirty="0"/>
              <a:t>        protected decimal </a:t>
            </a:r>
            <a:r>
              <a:rPr lang="en-US" altLang="ko-KR" dirty="0" err="1"/>
              <a:t>basepay</a:t>
            </a:r>
            <a:r>
              <a:rPr lang="en-US" altLang="ko-KR" dirty="0"/>
              <a:t>;</a:t>
            </a:r>
          </a:p>
          <a:p>
            <a:endParaRPr lang="en-US" altLang="ko-KR" dirty="0"/>
          </a:p>
          <a:p>
            <a:r>
              <a:rPr lang="en-US" altLang="ko-KR" dirty="0"/>
              <a:t>        // Constructor to set the name and </a:t>
            </a:r>
            <a:r>
              <a:rPr lang="en-US" altLang="ko-KR" dirty="0" err="1"/>
              <a:t>basepay</a:t>
            </a:r>
            <a:r>
              <a:rPr lang="en-US" altLang="ko-KR" dirty="0"/>
              <a:t> values.</a:t>
            </a:r>
          </a:p>
          <a:p>
            <a:r>
              <a:rPr lang="en-US" altLang="ko-KR" dirty="0"/>
              <a:t>        public Employee(string name, decimal </a:t>
            </a:r>
            <a:r>
              <a:rPr lang="en-US" altLang="ko-KR" dirty="0" err="1"/>
              <a:t>basepay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{</a:t>
            </a:r>
          </a:p>
          <a:p>
            <a:r>
              <a:rPr lang="en-US" altLang="ko-KR" dirty="0"/>
              <a:t>            this.name = name;</a:t>
            </a:r>
          </a:p>
          <a:p>
            <a:r>
              <a:rPr lang="en-US" altLang="ko-KR" dirty="0"/>
              <a:t>            </a:t>
            </a:r>
            <a:r>
              <a:rPr lang="en-US" altLang="ko-KR" dirty="0" err="1"/>
              <a:t>this.basepay</a:t>
            </a:r>
            <a:r>
              <a:rPr lang="en-US" altLang="ko-KR" dirty="0"/>
              <a:t> = </a:t>
            </a:r>
            <a:r>
              <a:rPr lang="en-US" altLang="ko-KR" dirty="0" err="1"/>
              <a:t>basepay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        }</a:t>
            </a:r>
          </a:p>
          <a:p>
            <a:endParaRPr lang="en-US" altLang="ko-KR" dirty="0"/>
          </a:p>
          <a:p>
            <a:r>
              <a:rPr lang="en-US" altLang="ko-KR" dirty="0"/>
              <a:t>        // Declared virtual so it can be overridden.</a:t>
            </a:r>
          </a:p>
          <a:p>
            <a:r>
              <a:rPr lang="en-US" altLang="ko-KR" dirty="0"/>
              <a:t>        public virtual decimal </a:t>
            </a:r>
            <a:r>
              <a:rPr lang="en-US" altLang="ko-KR" dirty="0" err="1"/>
              <a:t>CalculatePay</a:t>
            </a:r>
            <a:r>
              <a:rPr lang="en-US" altLang="ko-KR" dirty="0"/>
              <a:t>()</a:t>
            </a:r>
          </a:p>
          <a:p>
            <a:r>
              <a:rPr lang="en-US" altLang="ko-KR" dirty="0"/>
              <a:t>        {</a:t>
            </a:r>
          </a:p>
          <a:p>
            <a:r>
              <a:rPr lang="en-US" altLang="ko-KR" dirty="0"/>
              <a:t>            return </a:t>
            </a:r>
            <a:r>
              <a:rPr lang="en-US" altLang="ko-KR" dirty="0" err="1"/>
              <a:t>basepay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        }</a:t>
            </a:r>
          </a:p>
          <a:p>
            <a:r>
              <a:rPr lang="en-US" altLang="ko-KR" dirty="0"/>
              <a:t>    }</a:t>
            </a:r>
          </a:p>
          <a:p>
            <a:endParaRPr lang="en-US" altLang="ko-KR" dirty="0"/>
          </a:p>
          <a:p>
            <a:r>
              <a:rPr lang="en-US" altLang="ko-KR" dirty="0"/>
              <a:t>    // Derive a new class from Employee.</a:t>
            </a:r>
          </a:p>
          <a:p>
            <a:r>
              <a:rPr lang="en-US" altLang="ko-KR" dirty="0"/>
              <a:t>    public class </a:t>
            </a:r>
            <a:r>
              <a:rPr lang="en-US" altLang="ko-KR" dirty="0" err="1"/>
              <a:t>SalesEmployee</a:t>
            </a:r>
            <a:r>
              <a:rPr lang="en-US" altLang="ko-KR" dirty="0"/>
              <a:t> : Employee</a:t>
            </a:r>
          </a:p>
          <a:p>
            <a:r>
              <a:rPr lang="en-US" altLang="ko-KR" dirty="0"/>
              <a:t>    {</a:t>
            </a:r>
          </a:p>
          <a:p>
            <a:r>
              <a:rPr lang="en-US" altLang="ko-KR" dirty="0"/>
              <a:t>        // New field that will affect the base pay.</a:t>
            </a:r>
          </a:p>
          <a:p>
            <a:r>
              <a:rPr lang="en-US" altLang="ko-KR" dirty="0"/>
              <a:t>        private decimal </a:t>
            </a:r>
            <a:r>
              <a:rPr lang="en-US" altLang="ko-KR" dirty="0" err="1"/>
              <a:t>salesbonus</a:t>
            </a:r>
            <a:r>
              <a:rPr lang="en-US" altLang="ko-KR" dirty="0"/>
              <a:t>;</a:t>
            </a:r>
          </a:p>
          <a:p>
            <a:endParaRPr lang="en-US" altLang="ko-KR" dirty="0"/>
          </a:p>
          <a:p>
            <a:r>
              <a:rPr lang="en-US" altLang="ko-KR" dirty="0"/>
              <a:t>        // The constructor calls the base-class version, and</a:t>
            </a:r>
          </a:p>
          <a:p>
            <a:r>
              <a:rPr lang="en-US" altLang="ko-KR" dirty="0"/>
              <a:t>        // initializes the </a:t>
            </a:r>
            <a:r>
              <a:rPr lang="en-US" altLang="ko-KR" dirty="0" err="1"/>
              <a:t>salesbonus</a:t>
            </a:r>
            <a:r>
              <a:rPr lang="en-US" altLang="ko-KR" dirty="0"/>
              <a:t> field.</a:t>
            </a:r>
          </a:p>
          <a:p>
            <a:r>
              <a:rPr lang="en-US" altLang="ko-KR" dirty="0"/>
              <a:t>        public </a:t>
            </a:r>
            <a:r>
              <a:rPr lang="en-US" altLang="ko-KR" dirty="0" err="1"/>
              <a:t>SalesEmployee</a:t>
            </a:r>
            <a:r>
              <a:rPr lang="en-US" altLang="ko-KR" dirty="0"/>
              <a:t>(string name, decimal </a:t>
            </a:r>
            <a:r>
              <a:rPr lang="en-US" altLang="ko-KR" dirty="0" err="1"/>
              <a:t>basepay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                  decimal </a:t>
            </a:r>
            <a:r>
              <a:rPr lang="en-US" altLang="ko-KR" dirty="0" err="1"/>
              <a:t>salesbonus</a:t>
            </a:r>
            <a:r>
              <a:rPr lang="en-US" altLang="ko-KR" dirty="0"/>
              <a:t>) : base(name, </a:t>
            </a:r>
            <a:r>
              <a:rPr lang="en-US" altLang="ko-KR" dirty="0" err="1"/>
              <a:t>basepay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{</a:t>
            </a:r>
          </a:p>
          <a:p>
            <a:r>
              <a:rPr lang="en-US" altLang="ko-KR" dirty="0"/>
              <a:t>            </a:t>
            </a:r>
            <a:r>
              <a:rPr lang="en-US" altLang="ko-KR" dirty="0" err="1"/>
              <a:t>this.salesbonus</a:t>
            </a:r>
            <a:r>
              <a:rPr lang="en-US" altLang="ko-KR" dirty="0"/>
              <a:t> = </a:t>
            </a:r>
            <a:r>
              <a:rPr lang="en-US" altLang="ko-KR" dirty="0" err="1"/>
              <a:t>salesbonus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        }</a:t>
            </a:r>
          </a:p>
          <a:p>
            <a:endParaRPr lang="en-US" altLang="ko-KR" dirty="0"/>
          </a:p>
          <a:p>
            <a:r>
              <a:rPr lang="en-US" altLang="ko-KR" dirty="0"/>
              <a:t>        // Override the </a:t>
            </a:r>
            <a:r>
              <a:rPr lang="en-US" altLang="ko-KR" dirty="0" err="1"/>
              <a:t>CalculatePay</a:t>
            </a:r>
            <a:r>
              <a:rPr lang="en-US" altLang="ko-KR" dirty="0"/>
              <a:t> method </a:t>
            </a:r>
          </a:p>
          <a:p>
            <a:r>
              <a:rPr lang="en-US" altLang="ko-KR" dirty="0"/>
              <a:t>        // to take bonus into account.</a:t>
            </a:r>
          </a:p>
          <a:p>
            <a:r>
              <a:rPr lang="en-US" altLang="ko-KR" dirty="0"/>
              <a:t>        public override decimal </a:t>
            </a:r>
            <a:r>
              <a:rPr lang="en-US" altLang="ko-KR" dirty="0" err="1"/>
              <a:t>CalculatePay</a:t>
            </a:r>
            <a:r>
              <a:rPr lang="en-US" altLang="ko-KR" dirty="0"/>
              <a:t>()</a:t>
            </a:r>
          </a:p>
          <a:p>
            <a:r>
              <a:rPr lang="en-US" altLang="ko-KR" dirty="0"/>
              <a:t>        {</a:t>
            </a:r>
          </a:p>
          <a:p>
            <a:r>
              <a:rPr lang="en-US" altLang="ko-KR" dirty="0"/>
              <a:t>            return </a:t>
            </a:r>
            <a:r>
              <a:rPr lang="en-US" altLang="ko-KR" dirty="0" err="1"/>
              <a:t>basepay</a:t>
            </a:r>
            <a:r>
              <a:rPr lang="en-US" altLang="ko-KR" dirty="0"/>
              <a:t> + </a:t>
            </a:r>
            <a:r>
              <a:rPr lang="en-US" altLang="ko-KR" dirty="0" err="1"/>
              <a:t>salesbonus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        }</a:t>
            </a:r>
          </a:p>
          <a:p>
            <a:r>
              <a:rPr lang="en-US" altLang="ko-KR" dirty="0"/>
              <a:t>    }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903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Type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조상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: </a:t>
            </a:r>
            <a:r>
              <a:rPr lang="en-US" altLang="ko-KR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System.Object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83730F6-817B-4539-8CCB-E909A73DA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769" y="1505563"/>
            <a:ext cx="8284061" cy="508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126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4ECE3-7258-4C17-827E-7662BE2B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60000"/>
            <a:ext cx="54000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F3E1D3-898D-420F-9B75-855BC95F2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825624"/>
            <a:ext cx="10515600" cy="5032375"/>
          </a:xfrm>
        </p:spPr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Encapsulation (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캡슐화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Information Hiding (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정보 은닉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Property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Inheritance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Method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Overriding 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복습</a:t>
            </a:r>
            <a:endParaRPr lang="en-US" altLang="ko-KR" sz="4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Type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조상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en-US" altLang="ko-KR" sz="44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System.Object</a:t>
            </a:r>
            <a:endParaRPr lang="en-US" altLang="ko-KR" sz="4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Array</a:t>
            </a:r>
            <a:r>
              <a:rPr lang="ko-KR" altLang="en-US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조상</a:t>
            </a: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en-US" altLang="ko-KR" sz="44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System.Array</a:t>
            </a:r>
            <a:endParaRPr lang="en-US" altLang="ko-KR" sz="44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this</a:t>
            </a:r>
          </a:p>
          <a:p>
            <a:pPr>
              <a:buFontTx/>
              <a:buChar char="-"/>
            </a:pPr>
            <a:r>
              <a:rPr lang="en-US" altLang="ko-KR" sz="44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base</a:t>
            </a:r>
          </a:p>
        </p:txBody>
      </p:sp>
    </p:spTree>
    <p:extLst>
      <p:ext uri="{BB962C8B-B14F-4D97-AF65-F5344CB8AC3E}">
        <p14:creationId xmlns:p14="http://schemas.microsoft.com/office/powerpoint/2010/main" val="404480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조상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: </a:t>
            </a:r>
            <a:r>
              <a:rPr lang="en-US" altLang="ko-KR" sz="60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System.Array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32E013-1283-4633-BA92-D72CE40E6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384"/>
            <a:ext cx="12192000" cy="575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07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5CEF2942-B4D7-4D22-99A6-DB3999E6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this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06236C5-8099-4139-9AAF-FD3845DEFEE6}"/>
              </a:ext>
            </a:extLst>
          </p:cNvPr>
          <p:cNvSpPr/>
          <p:nvPr/>
        </p:nvSpPr>
        <p:spPr>
          <a:xfrm>
            <a:off x="515390" y="1695796"/>
            <a:ext cx="1072341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rgbClr val="22222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자기 자신의 클래스를 지칭</a:t>
            </a:r>
            <a:endParaRPr lang="en-US" altLang="ko-KR" sz="4800" b="1" dirty="0">
              <a:solidFill>
                <a:srgbClr val="222222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800" b="1" dirty="0">
              <a:solidFill>
                <a:srgbClr val="222222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주의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정적 메서드 내에서 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this 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키워드를 사용하는 것은 오류이다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43752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1">
            <a:extLst>
              <a:ext uri="{FF2B5EF4-FFF2-40B4-BE49-F238E27FC236}">
                <a16:creationId xmlns:a16="http://schemas.microsoft.com/office/drawing/2014/main" id="{5CEF2942-B4D7-4D22-99A6-DB3999E69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base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79FA5BC-3D3A-4628-B02F-5698B6B0580C}"/>
              </a:ext>
            </a:extLst>
          </p:cNvPr>
          <p:cNvSpPr/>
          <p:nvPr/>
        </p:nvSpPr>
        <p:spPr>
          <a:xfrm>
            <a:off x="515390" y="1695796"/>
            <a:ext cx="1072341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부모의 클래스를 지칭</a:t>
            </a:r>
            <a:endParaRPr lang="en-US" altLang="ko-KR" sz="4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8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주의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정적 메서드 내에서 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base </a:t>
            </a:r>
            <a:r>
              <a:rPr lang="ko-KR" altLang="en-US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키워드를 사용하는 것은 오류이다</a:t>
            </a:r>
            <a:r>
              <a:rPr lang="en-US" altLang="ko-KR" sz="28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178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04120B-3968-4D45-A71B-360FDE3EA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15" y="2443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400" b="1" dirty="0">
                <a:solidFill>
                  <a:srgbClr val="BE9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this/base </a:t>
            </a:r>
            <a:r>
              <a:rPr lang="ko-KR" altLang="en-US" sz="5400" b="1" dirty="0">
                <a:solidFill>
                  <a:srgbClr val="BE9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연습해보기</a:t>
            </a:r>
            <a:endParaRPr lang="ko-KR" altLang="en-US" sz="5400" dirty="0">
              <a:solidFill>
                <a:srgbClr val="BE900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3F1FAD-CA38-4A72-ADBA-85733B3D7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419" y="164755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>
                <a:solidFill>
                  <a:srgbClr val="22222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정리가 잘 된 사이트를 발견해서 이 사이트로 연습해 </a:t>
            </a:r>
            <a:r>
              <a:rPr lang="ko-KR" altLang="en-US" sz="3200" b="1" dirty="0" err="1">
                <a:solidFill>
                  <a:srgbClr val="22222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봅시당</a:t>
            </a:r>
            <a:r>
              <a:rPr lang="en-US" altLang="ko-KR" sz="3200" b="1" dirty="0">
                <a:solidFill>
                  <a:srgbClr val="22222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3200" dirty="0">
                <a:hlinkClick r:id="rId2"/>
              </a:rPr>
              <a:t>https://nowonbun.tistory.com/102</a:t>
            </a: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221447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실전 코딩</a:t>
            </a:r>
            <a:r>
              <a:rPr lang="en-US" altLang="ko-KR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sz="8000" dirty="0">
              <a:solidFill>
                <a:srgbClr val="585858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33776"/>
            <a:ext cx="10515600" cy="2068512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실습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캡슐화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 err="1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킹체지향적으로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54963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784BA-DB65-422E-A329-22809BB5D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실습</a:t>
            </a:r>
            <a:r>
              <a:rPr lang="en-US" altLang="ko-KR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- </a:t>
            </a:r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캐릭터 클래스 심화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653825-DF14-4EE6-A684-A354313B05DB}"/>
              </a:ext>
            </a:extLst>
          </p:cNvPr>
          <p:cNvSpPr txBox="1"/>
          <p:nvPr/>
        </p:nvSpPr>
        <p:spPr>
          <a:xfrm>
            <a:off x="360000" y="1804179"/>
            <a:ext cx="114926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endParaRPr lang="en-US" altLang="ko-KR" sz="28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Property</a:t>
            </a:r>
            <a:r>
              <a:rPr lang="ko-KR" altLang="en-US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이용하여 내가 범위 이상으로 넘어가면 알려주는 코드를 짜보자</a:t>
            </a:r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36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Object</a:t>
            </a:r>
            <a:r>
              <a:rPr lang="ko-KR" altLang="en-US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멤버 </a:t>
            </a:r>
            <a:r>
              <a:rPr lang="ko-KR" altLang="en-US" sz="40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오버라이딩</a:t>
            </a:r>
            <a:r>
              <a:rPr lang="ko-KR" altLang="en-US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해보기</a:t>
            </a:r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Character.ToString</a:t>
            </a:r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</a:t>
            </a:r>
            <a:r>
              <a:rPr lang="ko-KR" altLang="en-US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하면 모든 필드를 하도록 만들어보자</a:t>
            </a:r>
            <a:r>
              <a:rPr lang="en-US" altLang="ko-KR" sz="40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>
              <a:buFontTx/>
              <a:buChar char="-"/>
            </a:pPr>
            <a:endParaRPr lang="ko-KR" altLang="en-US" sz="20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157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7784BA-DB65-422E-A329-22809BB5D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출처 </a:t>
            </a: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ACC76659-556C-4591-AD21-F017CDCEC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05563"/>
            <a:ext cx="12192000" cy="4351338"/>
          </a:xfrm>
        </p:spPr>
        <p:txBody>
          <a:bodyPr>
            <a:normAutofit fontScale="85000" lnSpcReduction="20000"/>
          </a:bodyPr>
          <a:lstStyle/>
          <a:p>
            <a:pPr>
              <a:buFontTx/>
              <a:buChar char="-"/>
            </a:pPr>
            <a:r>
              <a:rPr lang="ko-KR" altLang="en-US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캡슐화와 정보 은닉</a:t>
            </a:r>
            <a:endParaRPr lang="en-US" altLang="ko-KR" sz="3200" dirty="0"/>
          </a:p>
          <a:p>
            <a:pPr marL="0" indent="0">
              <a:buNone/>
            </a:pPr>
            <a:r>
              <a:rPr lang="en-US" altLang="ko-KR" sz="3200" dirty="0"/>
              <a:t>  </a:t>
            </a:r>
            <a:r>
              <a:rPr lang="en-US" altLang="ko-KR" sz="3200" dirty="0">
                <a:hlinkClick r:id="rId2"/>
              </a:rPr>
              <a:t>https://frontierdev.tistory.com/93</a:t>
            </a:r>
            <a:endParaRPr lang="en-US" altLang="ko-KR" sz="3200" dirty="0"/>
          </a:p>
          <a:p>
            <a:pPr>
              <a:buFontTx/>
              <a:buChar char="-"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Object</a:t>
            </a:r>
          </a:p>
          <a:p>
            <a:pPr marL="0" indent="0">
              <a:buNone/>
            </a:pPr>
            <a:r>
              <a:rPr lang="en-US" altLang="ko-KR" sz="33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2400" dirty="0">
                <a:hlinkClick r:id="rId3"/>
              </a:rPr>
              <a:t>https://docs.microsoft.com/ko-kr/dotnet/api/system.object?view=netframework-4.8</a:t>
            </a:r>
            <a:r>
              <a:rPr lang="en-US" altLang="ko-KR" sz="24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>
              <a:buFontTx/>
              <a:buChar char="-"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Array</a:t>
            </a:r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3200" dirty="0">
                <a:hlinkClick r:id="rId4"/>
              </a:rPr>
              <a:t>https://bettersolutions.com/csharp/arrays/system-array.htm</a:t>
            </a:r>
            <a:endParaRPr lang="en-US" altLang="ko-KR" sz="3200" dirty="0"/>
          </a:p>
          <a:p>
            <a:pPr>
              <a:buFontTx/>
              <a:buChar char="-"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Property</a:t>
            </a:r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3200" dirty="0">
                <a:hlinkClick r:id="rId5"/>
              </a:rPr>
              <a:t>https://swconsulting.tistory.com/35</a:t>
            </a:r>
            <a:endParaRPr lang="en-US" altLang="ko-KR" sz="3200" dirty="0"/>
          </a:p>
          <a:p>
            <a:pPr marL="0" indent="0">
              <a:buNone/>
            </a:pP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- this/base</a:t>
            </a:r>
            <a:b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3200" dirty="0"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  <a:r>
              <a:rPr lang="en-US" altLang="ko-KR" sz="3200" dirty="0">
                <a:hlinkClick r:id="rId6"/>
              </a:rPr>
              <a:t>https://nowonbun.tistory.com/102</a:t>
            </a:r>
            <a:endParaRPr lang="ko-KR" altLang="en-US" sz="3200" dirty="0"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7603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F5E93E-9134-452F-A3D6-17CFC0DC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5712"/>
            <a:ext cx="10515600" cy="1325563"/>
          </a:xfrm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algn="ctr"/>
            <a:r>
              <a:rPr lang="ko-KR" altLang="en-US" sz="8000" dirty="0">
                <a:solidFill>
                  <a:srgbClr val="585858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객체 지향의 철학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331AAC-A48E-486B-B964-D065273D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27487"/>
            <a:ext cx="10515600" cy="2830513"/>
          </a:xfrm>
          <a:effectLst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캡슐화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정보 은닉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객체지향의 철학</a:t>
            </a:r>
            <a:endParaRPr lang="en-US" altLang="ko-KR" sz="4000" dirty="0">
              <a:solidFill>
                <a:srgbClr val="538235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 algn="ctr">
              <a:buNone/>
            </a:pP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</a:t>
            </a:r>
            <a:r>
              <a:rPr lang="ko-KR" altLang="en-US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객체지향프로그래밍</a:t>
            </a:r>
            <a:r>
              <a:rPr lang="en-US" altLang="ko-KR" sz="4000" dirty="0">
                <a:solidFill>
                  <a:srgbClr val="538235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(OOP)</a:t>
            </a:r>
          </a:p>
        </p:txBody>
      </p:sp>
    </p:spTree>
    <p:extLst>
      <p:ext uri="{BB962C8B-B14F-4D97-AF65-F5344CB8AC3E}">
        <p14:creationId xmlns:p14="http://schemas.microsoft.com/office/powerpoint/2010/main" val="3515480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캡슐화가 무엇일까요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B2AD98-2363-48F7-A403-30474D816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35" y="1797324"/>
            <a:ext cx="4361571" cy="4361571"/>
          </a:xfrm>
          <a:prstGeom prst="rect">
            <a:avLst/>
          </a:prstGeom>
        </p:spPr>
      </p:pic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4573E8C-CCD6-497C-9254-3409BB361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1151" y="2160660"/>
            <a:ext cx="6286024" cy="36348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>
                <a:solidFill>
                  <a:schemeClr val="accent2">
                    <a:lumMod val="75000"/>
                  </a:schemeClr>
                </a:solidFill>
              </a:rPr>
              <a:t>감기약</a:t>
            </a:r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ko-KR" altLang="en-US" sz="4400" dirty="0">
                <a:solidFill>
                  <a:schemeClr val="accent2">
                    <a:lumMod val="75000"/>
                  </a:schemeClr>
                </a:solidFill>
              </a:rPr>
              <a:t>캡슐</a:t>
            </a:r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r>
              <a:rPr lang="ko-KR" altLang="en-US" sz="4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4400" dirty="0">
                <a:solidFill>
                  <a:schemeClr val="bg2">
                    <a:lumMod val="25000"/>
                  </a:schemeClr>
                </a:solidFill>
              </a:rPr>
              <a:t>안에는 어떤 성분들이 들어있을까</a:t>
            </a:r>
            <a:r>
              <a:rPr lang="en-US" altLang="ko-KR" sz="4400" dirty="0">
                <a:solidFill>
                  <a:schemeClr val="bg2">
                    <a:lumMod val="25000"/>
                  </a:schemeClr>
                </a:solidFill>
              </a:rPr>
              <a:t>? </a:t>
            </a:r>
          </a:p>
          <a:p>
            <a:pPr marL="0" indent="0" algn="ctr">
              <a:buNone/>
            </a:pPr>
            <a:endParaRPr lang="en-US" altLang="ko-KR" sz="4800" dirty="0"/>
          </a:p>
          <a:p>
            <a:pPr marL="0" indent="0" algn="ctr">
              <a:buNone/>
            </a:pPr>
            <a:r>
              <a:rPr lang="ko-KR" altLang="en-US" sz="4000" dirty="0"/>
              <a:t>설탕</a:t>
            </a:r>
            <a:r>
              <a:rPr lang="en-US" altLang="ko-KR" sz="4000" dirty="0"/>
              <a:t>? </a:t>
            </a:r>
            <a:r>
              <a:rPr lang="ko-KR" altLang="en-US" sz="4000" dirty="0"/>
              <a:t>비타민</a:t>
            </a:r>
            <a:r>
              <a:rPr lang="en-US" altLang="ko-KR" sz="4000" dirty="0"/>
              <a:t>? </a:t>
            </a:r>
            <a:r>
              <a:rPr lang="ko-KR" altLang="en-US" sz="4000" dirty="0"/>
              <a:t>커피</a:t>
            </a:r>
            <a:r>
              <a:rPr lang="en-US" altLang="ko-KR" sz="4000" dirty="0"/>
              <a:t>? </a:t>
            </a:r>
          </a:p>
          <a:p>
            <a:pPr marL="0" indent="0" algn="ctr">
              <a:buNone/>
            </a:pPr>
            <a:r>
              <a:rPr lang="ko-KR" altLang="en-US" sz="4000" dirty="0"/>
              <a:t>성적표</a:t>
            </a:r>
            <a:r>
              <a:rPr lang="en-US" altLang="ko-KR" sz="4000" dirty="0"/>
              <a:t>? </a:t>
            </a:r>
            <a:r>
              <a:rPr lang="ko-KR" altLang="en-US" sz="4000" dirty="0"/>
              <a:t>미세먼지</a:t>
            </a:r>
            <a:r>
              <a:rPr lang="en-US" altLang="ko-KR" sz="4000" dirty="0"/>
              <a:t>? </a:t>
            </a:r>
            <a:r>
              <a:rPr lang="ko-KR" altLang="en-US" sz="4000" dirty="0"/>
              <a:t>해열제</a:t>
            </a:r>
            <a:r>
              <a:rPr lang="en-US" altLang="ko-KR" sz="4000" dirty="0"/>
              <a:t>?</a:t>
            </a:r>
            <a:r>
              <a:rPr lang="en-US" altLang="ko-KR" sz="4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6096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캡슐화가 무엇일까요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ED52C5E-1C1B-4E20-A9AD-9FF0E9472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8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캡슐화</a:t>
            </a:r>
            <a:endParaRPr lang="en-US" altLang="ko-KR" sz="80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6000" dirty="0">
                <a:solidFill>
                  <a:srgbClr val="585858"/>
                </a:solidFill>
              </a:rPr>
              <a:t>관련된 데이터와 함수를 묶는 것</a:t>
            </a:r>
            <a:r>
              <a:rPr lang="en-US" altLang="ko-KR" sz="6000" dirty="0">
                <a:solidFill>
                  <a:srgbClr val="585858"/>
                </a:solidFill>
              </a:rPr>
              <a:t>.</a:t>
            </a:r>
          </a:p>
          <a:p>
            <a:pPr marL="0" indent="0">
              <a:buNone/>
            </a:pPr>
            <a:r>
              <a:rPr lang="ko-KR" altLang="en-US" sz="6000" dirty="0">
                <a:solidFill>
                  <a:srgbClr val="585858"/>
                </a:solidFill>
              </a:rPr>
              <a:t>다른 말로</a:t>
            </a:r>
            <a:r>
              <a:rPr lang="en-US" altLang="ko-KR" sz="6000" dirty="0">
                <a:solidFill>
                  <a:srgbClr val="585858"/>
                </a:solidFill>
              </a:rPr>
              <a:t>, bundling.</a:t>
            </a:r>
          </a:p>
        </p:txBody>
      </p:sp>
    </p:spTree>
    <p:extLst>
      <p:ext uri="{BB962C8B-B14F-4D97-AF65-F5344CB8AC3E}">
        <p14:creationId xmlns:p14="http://schemas.microsoft.com/office/powerpoint/2010/main" val="1812698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캡슐화를 왜 할까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ED52C5E-1C1B-4E20-A9AD-9FF0E9472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8000" b="1" dirty="0">
                <a:solidFill>
                  <a:schemeClr val="accent2">
                    <a:lumMod val="75000"/>
                  </a:schemeClr>
                </a:solidFill>
              </a:rPr>
              <a:t>추상화</a:t>
            </a:r>
            <a:r>
              <a:rPr lang="en-US" altLang="ko-KR" sz="8000" b="1" dirty="0">
                <a:solidFill>
                  <a:srgbClr val="585858"/>
                </a:solidFill>
              </a:rPr>
              <a:t> </a:t>
            </a:r>
            <a:r>
              <a:rPr lang="ko-KR" altLang="en-US" sz="8000" b="1" dirty="0">
                <a:solidFill>
                  <a:srgbClr val="585858"/>
                </a:solidFill>
              </a:rPr>
              <a:t>때문</a:t>
            </a:r>
            <a:r>
              <a:rPr lang="en-US" altLang="ko-KR" sz="8000" b="1" dirty="0">
                <a:solidFill>
                  <a:srgbClr val="585858"/>
                </a:solidFill>
              </a:rPr>
              <a:t>!</a:t>
            </a:r>
            <a:endParaRPr lang="en-US" altLang="ko-KR" sz="8000" dirty="0">
              <a:solidFill>
                <a:srgbClr val="585858"/>
              </a:solidFill>
            </a:endParaRPr>
          </a:p>
          <a:p>
            <a:pPr marL="0" indent="0">
              <a:buNone/>
            </a:pPr>
            <a:r>
              <a:rPr lang="en-US" altLang="ko-KR" sz="5400" dirty="0">
                <a:solidFill>
                  <a:srgbClr val="585858"/>
                </a:solidFill>
              </a:rPr>
              <a:t>== </a:t>
            </a:r>
            <a:r>
              <a:rPr lang="ko-KR" altLang="en-US" sz="5400" dirty="0">
                <a:solidFill>
                  <a:srgbClr val="585858"/>
                </a:solidFill>
              </a:rPr>
              <a:t>더 나은 모듈화</a:t>
            </a:r>
            <a:endParaRPr lang="en-US" altLang="ko-KR" sz="5400" dirty="0">
              <a:solidFill>
                <a:srgbClr val="585858"/>
              </a:solidFill>
            </a:endParaRPr>
          </a:p>
          <a:p>
            <a:pPr marL="0" indent="0">
              <a:buNone/>
            </a:pPr>
            <a:r>
              <a:rPr lang="en-US" altLang="ko-KR" sz="5400" dirty="0">
                <a:solidFill>
                  <a:srgbClr val="585858"/>
                </a:solidFill>
              </a:rPr>
              <a:t>== </a:t>
            </a:r>
            <a:r>
              <a:rPr lang="ko-KR" altLang="en-US" sz="5400" dirty="0">
                <a:solidFill>
                  <a:srgbClr val="585858"/>
                </a:solidFill>
              </a:rPr>
              <a:t>편하게 프로그래밍 가능</a:t>
            </a:r>
            <a:r>
              <a:rPr lang="en-US" altLang="ko-KR" sz="5400" dirty="0">
                <a:solidFill>
                  <a:srgbClr val="585858"/>
                </a:solidFill>
              </a:rPr>
              <a:t>!</a:t>
            </a:r>
          </a:p>
          <a:p>
            <a:pPr marL="0" indent="0">
              <a:buNone/>
            </a:pPr>
            <a:r>
              <a:rPr lang="en-US" altLang="ko-KR" sz="5400" dirty="0">
                <a:solidFill>
                  <a:srgbClr val="585858"/>
                </a:solidFill>
              </a:rPr>
              <a:t>== </a:t>
            </a:r>
            <a:r>
              <a:rPr lang="ko-KR" altLang="en-US" sz="5400" dirty="0">
                <a:solidFill>
                  <a:srgbClr val="585858"/>
                </a:solidFill>
              </a:rPr>
              <a:t>모듈을 선택해서 편하게 </a:t>
            </a:r>
            <a:r>
              <a:rPr lang="ko-KR" altLang="en-US" sz="5400" dirty="0" err="1">
                <a:solidFill>
                  <a:srgbClr val="585858"/>
                </a:solidFill>
              </a:rPr>
              <a:t>프밍</a:t>
            </a:r>
            <a:r>
              <a:rPr lang="ko-KR" altLang="en-US" sz="5400" dirty="0">
                <a:solidFill>
                  <a:srgbClr val="585858"/>
                </a:solidFill>
              </a:rPr>
              <a:t> 가능</a:t>
            </a:r>
            <a:endParaRPr lang="en-US" altLang="ko-KR" sz="5400" dirty="0">
              <a:solidFill>
                <a:srgbClr val="5858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02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br>
              <a:rPr lang="en-US" altLang="ko-KR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(</a:t>
            </a:r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출처</a:t>
            </a:r>
            <a:r>
              <a:rPr lang="en-US" altLang="ko-KR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</a:t>
            </a:r>
            <a:r>
              <a:rPr lang="en-US" altLang="ko-KR" dirty="0">
                <a:hlinkClick r:id="rId2"/>
              </a:rPr>
              <a:t>https://frontierdev.tistory.com/93</a:t>
            </a:r>
            <a:r>
              <a:rPr lang="en-US" altLang="ko-KR" sz="49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)</a:t>
            </a:r>
            <a:endParaRPr lang="ko-KR" altLang="en-US" sz="49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ED52C5E-1C1B-4E20-A9AD-9FF0E9472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5400" dirty="0">
                <a:solidFill>
                  <a:srgbClr val="585858"/>
                </a:solidFill>
              </a:rPr>
              <a:t>(c</a:t>
            </a:r>
            <a:r>
              <a:rPr lang="ko-KR" altLang="en-US" sz="5400" dirty="0">
                <a:solidFill>
                  <a:srgbClr val="585858"/>
                </a:solidFill>
              </a:rPr>
              <a:t>언어</a:t>
            </a:r>
            <a:r>
              <a:rPr lang="en-US" altLang="ko-KR" sz="5400" dirty="0">
                <a:solidFill>
                  <a:srgbClr val="585858"/>
                </a:solidFill>
              </a:rPr>
              <a:t>) </a:t>
            </a:r>
            <a:r>
              <a:rPr lang="ko-KR" altLang="en-US" sz="5400" dirty="0">
                <a:solidFill>
                  <a:srgbClr val="585858"/>
                </a:solidFill>
              </a:rPr>
              <a:t>구조체에서는 데이터밖에 못 묶기 때문에 그와 관련된 데이터와 함수를 추적하기 어려웠다</a:t>
            </a:r>
            <a:r>
              <a:rPr lang="en-US" altLang="ko-KR" sz="5400" dirty="0">
                <a:solidFill>
                  <a:srgbClr val="585858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59716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정보 은닉 전 접근 </a:t>
            </a:r>
            <a:r>
              <a:rPr lang="ko-KR" altLang="en-US" sz="5300" dirty="0" err="1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제한자</a:t>
            </a:r>
            <a:r>
              <a:rPr lang="ko-KR" altLang="en-US" sz="53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알아보기</a:t>
            </a:r>
            <a:endParaRPr lang="ko-KR" altLang="en-US" sz="49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DED52C5E-1C1B-4E20-A9AD-9FF0E9472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3200" b="1" dirty="0"/>
              <a:t>접근제한자</a:t>
            </a:r>
            <a:endParaRPr lang="ko-KR" altLang="en-US" sz="3200" dirty="0"/>
          </a:p>
          <a:p>
            <a:r>
              <a:rPr lang="en-US" altLang="ko-KR" sz="3200" dirty="0"/>
              <a:t>private: </a:t>
            </a:r>
            <a:r>
              <a:rPr lang="ko-KR" altLang="en-US" sz="3200" dirty="0"/>
              <a:t>클래스 내부에서만 접근 가능</a:t>
            </a:r>
          </a:p>
          <a:p>
            <a:r>
              <a:rPr lang="en-US" altLang="ko-KR" sz="3200" dirty="0"/>
              <a:t>protected: </a:t>
            </a:r>
            <a:r>
              <a:rPr lang="ko-KR" altLang="en-US" sz="3200" dirty="0"/>
              <a:t>내부에서 접근 및 파생 클래스에서만 접근 가능</a:t>
            </a:r>
          </a:p>
          <a:p>
            <a:r>
              <a:rPr lang="en-US" altLang="ko-KR" sz="3200" dirty="0"/>
              <a:t>public: </a:t>
            </a:r>
            <a:r>
              <a:rPr lang="ko-KR" altLang="en-US" sz="3200" dirty="0"/>
              <a:t>내부</a:t>
            </a:r>
            <a:r>
              <a:rPr lang="en-US" altLang="ko-KR" sz="3200" dirty="0"/>
              <a:t>, </a:t>
            </a:r>
            <a:r>
              <a:rPr lang="ko-KR" altLang="en-US" sz="3200" dirty="0"/>
              <a:t>파생클래스</a:t>
            </a:r>
            <a:r>
              <a:rPr lang="en-US" altLang="ko-KR" sz="3200" dirty="0"/>
              <a:t>, </a:t>
            </a:r>
            <a:r>
              <a:rPr lang="ko-KR" altLang="en-US" sz="3200" dirty="0"/>
              <a:t>외부에서 모두 접근 가능</a:t>
            </a:r>
          </a:p>
          <a:p>
            <a:r>
              <a:rPr lang="en-US" altLang="ko-KR" sz="3200" dirty="0"/>
              <a:t>internal: </a:t>
            </a:r>
            <a:r>
              <a:rPr lang="ko-KR" altLang="en-US" sz="3200" dirty="0"/>
              <a:t>동일 어셈블리 내에서는 </a:t>
            </a:r>
            <a:r>
              <a:rPr lang="en-US" altLang="ko-KR" sz="3200" dirty="0"/>
              <a:t>public</a:t>
            </a:r>
            <a:r>
              <a:rPr lang="ko-KR" altLang="en-US" sz="3200" dirty="0"/>
              <a:t>에 준한 접근 가능</a:t>
            </a:r>
            <a:r>
              <a:rPr lang="en-US" altLang="ko-KR" sz="3200" dirty="0"/>
              <a:t>, </a:t>
            </a:r>
            <a:r>
              <a:rPr lang="ko-KR" altLang="en-US" sz="3200" dirty="0"/>
              <a:t>다른 어셈블리에서는 접근 불가</a:t>
            </a:r>
          </a:p>
          <a:p>
            <a:r>
              <a:rPr lang="en-US" altLang="ko-KR" sz="3200" dirty="0"/>
              <a:t>internal protected: </a:t>
            </a:r>
            <a:r>
              <a:rPr lang="ko-KR" altLang="en-US" sz="3200" dirty="0"/>
              <a:t>동일 어셈블리 내에서 정의된 파생 </a:t>
            </a:r>
            <a:r>
              <a:rPr lang="ko-KR" altLang="en-US" sz="3200" dirty="0" err="1"/>
              <a:t>클래스까지만</a:t>
            </a:r>
            <a:r>
              <a:rPr lang="ko-KR" altLang="en-US" sz="3200" dirty="0"/>
              <a:t> 접근 가능</a:t>
            </a:r>
          </a:p>
        </p:txBody>
      </p:sp>
    </p:spTree>
    <p:extLst>
      <p:ext uri="{BB962C8B-B14F-4D97-AF65-F5344CB8AC3E}">
        <p14:creationId xmlns:p14="http://schemas.microsoft.com/office/powerpoint/2010/main" val="3855161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E40C4-8C29-421C-B34E-0754C1EEC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180000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정보 은닉은 무엇일까요</a:t>
            </a:r>
            <a:r>
              <a:rPr lang="en-US" altLang="ko-KR" sz="6000" dirty="0">
                <a:solidFill>
                  <a:srgbClr val="BE9000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endParaRPr lang="ko-KR" altLang="en-US" sz="6000" dirty="0">
              <a:solidFill>
                <a:srgbClr val="BE9000"/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4F2E427-ED59-4BC5-A3D7-29AF6F5478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825624"/>
            <a:ext cx="11543825" cy="485237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ko-KR" altLang="en-US" sz="66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정보 은닉</a:t>
            </a:r>
            <a:r>
              <a:rPr lang="en-US" altLang="ko-KR" sz="66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sz="66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캡슐 속에 있는 데이터와 함수를 외부에 노출시키지 않는 것</a:t>
            </a:r>
            <a:r>
              <a:rPr lang="en-US" altLang="ko-KR" sz="66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66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43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오해ㄴㄴ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여기서 노출시키지 않는다는 것은 다가 아니라 굳이 노출 시킬 필요가 없을 때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숨긴다는 것이다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lang="en-US" altLang="ko-KR" sz="4300" dirty="0">
              <a:solidFill>
                <a:srgbClr val="585858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따라서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객체가 외부와 소통하기 위한 통로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공개 </a:t>
            </a:r>
            <a:r>
              <a:rPr lang="ko-KR" altLang="en-US" sz="4300" dirty="0" err="1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인터페으스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빼곤 다 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private(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또는 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protected)</a:t>
            </a: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설정 한다는 것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0" indent="0">
              <a:buNone/>
            </a:pPr>
            <a:r>
              <a:rPr lang="ko-KR" altLang="en-US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그러면 우리는 구현에 대한 세부사항은 알 수 없게 된다</a:t>
            </a:r>
            <a:r>
              <a:rPr lang="en-US" altLang="ko-KR" sz="4300" dirty="0">
                <a:solidFill>
                  <a:srgbClr val="585858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90890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3862</TotalTime>
  <Words>1098</Words>
  <Application>Microsoft Office PowerPoint</Application>
  <PresentationFormat>와이드스크린</PresentationFormat>
  <Paragraphs>182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2" baseType="lpstr">
      <vt:lpstr>Arial</vt:lpstr>
      <vt:lpstr>맑은 고딕</vt:lpstr>
      <vt:lpstr>210 앱굴림 L</vt:lpstr>
      <vt:lpstr>210 앱굴림 B</vt:lpstr>
      <vt:lpstr>210 앱굴림 R</vt:lpstr>
      <vt:lpstr>Office 테마</vt:lpstr>
      <vt:lpstr>C# 교실</vt:lpstr>
      <vt:lpstr>오늘 할 것</vt:lpstr>
      <vt:lpstr>객체 지향의 철학</vt:lpstr>
      <vt:lpstr>캡슐화가 무엇일까요?</vt:lpstr>
      <vt:lpstr>캡슐화가 무엇일까요?</vt:lpstr>
      <vt:lpstr>캡슐화를 왜 할까?</vt:lpstr>
      <vt:lpstr>참고 (출처-https://frontierdev.tistory.com/93)</vt:lpstr>
      <vt:lpstr>정보 은닉 전 접근 제한자 알아보기</vt:lpstr>
      <vt:lpstr>정보 은닉은 무엇일까요?</vt:lpstr>
      <vt:lpstr>정보 은닉은 왜 필요할까요?</vt:lpstr>
      <vt:lpstr>정보 은닉은 왜 필요할까요?</vt:lpstr>
      <vt:lpstr>정보 은닉과 캡슐화의 차이</vt:lpstr>
      <vt:lpstr>Property</vt:lpstr>
      <vt:lpstr>Property</vt:lpstr>
      <vt:lpstr>Property가 왜 필요한가?</vt:lpstr>
      <vt:lpstr>Inheritance(상속)</vt:lpstr>
      <vt:lpstr>PowerPoint 프레젠테이션</vt:lpstr>
      <vt:lpstr>Method Overriding 복습</vt:lpstr>
      <vt:lpstr>Type조상: System.Object</vt:lpstr>
      <vt:lpstr>Array조상: System.Array</vt:lpstr>
      <vt:lpstr>this</vt:lpstr>
      <vt:lpstr>base</vt:lpstr>
      <vt:lpstr>this/base 연습해보기</vt:lpstr>
      <vt:lpstr>실전 코딩!</vt:lpstr>
      <vt:lpstr>실습 - 캐릭터 클래스 심화</vt:lpstr>
      <vt:lpstr>출처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 HYUN PARK</dc:creator>
  <cp:lastModifiedBy>주형 고</cp:lastModifiedBy>
  <cp:revision>692</cp:revision>
  <dcterms:created xsi:type="dcterms:W3CDTF">2019-05-02T06:12:19Z</dcterms:created>
  <dcterms:modified xsi:type="dcterms:W3CDTF">2019-05-27T12:40:01Z</dcterms:modified>
</cp:coreProperties>
</file>

<file path=docProps/thumbnail.jpeg>
</file>